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57"/>
    <p:restoredTop sz="94649"/>
  </p:normalViewPr>
  <p:slideViewPr>
    <p:cSldViewPr snapToGrid="0" snapToObjects="1">
      <p:cViewPr varScale="1">
        <p:scale>
          <a:sx n="106" d="100"/>
          <a:sy n="106" d="100"/>
        </p:scale>
        <p:origin x="184" y="1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379174-FDA2-CF41-A575-45B0DA7703C5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8606D-BAD1-8E45-9F4A-F58FCA31C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5208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4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7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3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24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619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82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966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851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011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CF285-F027-A745-BC75-E5876D7D79EB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5AB97-F2E9-6E48-B4B4-8D0B0585A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50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3388"/>
            <a:ext cx="7772400" cy="1470025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“On the Nature of Teaching and Assessing ‘Mathematical Power’ and ‘Mathematical Thinking’” </a:t>
            </a:r>
            <a:r>
              <a:rPr lang="en-US" sz="1800" dirty="0" smtClean="0"/>
              <a:t>J. Greenwood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4260" y="4460052"/>
            <a:ext cx="6400800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By Jay Greenwood in </a:t>
            </a:r>
          </a:p>
          <a:p>
            <a:r>
              <a:rPr lang="en-US" sz="2400" i="1" u="sng" dirty="0" smtClean="0"/>
              <a:t>Arithmetic Teacher</a:t>
            </a:r>
            <a:endParaRPr lang="en-US" sz="2400" i="1" dirty="0" smtClean="0"/>
          </a:p>
          <a:p>
            <a:r>
              <a:rPr lang="en-US" sz="1800" dirty="0" smtClean="0"/>
              <a:t>November, 1993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15" r="2945" b="2580"/>
          <a:stretch/>
        </p:blipFill>
        <p:spPr>
          <a:xfrm>
            <a:off x="426434" y="3612922"/>
            <a:ext cx="2362657" cy="2825490"/>
          </a:xfrm>
          <a:prstGeom prst="rect">
            <a:avLst/>
          </a:prstGeom>
          <a:effectLst>
            <a:outerShdw blurRad="50800" dist="152400" dir="2700000" algn="tl" rotWithShape="0">
              <a:srgbClr val="000000">
                <a:alpha val="36000"/>
              </a:srgbClr>
            </a:outerShdw>
          </a:effectLst>
        </p:spPr>
      </p:pic>
      <p:pic>
        <p:nvPicPr>
          <p:cNvPr id="4" name="Picture 3" descr="Screen shot 2015-03-04 at 4.59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847" y="3160750"/>
            <a:ext cx="5454213" cy="2598604"/>
          </a:xfrm>
          <a:prstGeom prst="rect">
            <a:avLst/>
          </a:prstGeom>
          <a:effectLst>
            <a:outerShdw blurRad="50800" dist="152400" dir="2700000" algn="tl" rotWithShape="0">
              <a:srgbClr val="000000">
                <a:alpha val="3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45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045" y="-37084"/>
            <a:ext cx="1281289" cy="12812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4251"/>
          </a:xfrm>
        </p:spPr>
        <p:txBody>
          <a:bodyPr/>
          <a:lstStyle/>
          <a:p>
            <a:r>
              <a:rPr lang="en-US" dirty="0" smtClean="0"/>
              <a:t>Mathematical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81495"/>
            <a:ext cx="8479378" cy="1588910"/>
          </a:xfrm>
        </p:spPr>
        <p:txBody>
          <a:bodyPr>
            <a:normAutofit/>
          </a:bodyPr>
          <a:lstStyle/>
          <a:p>
            <a:r>
              <a:rPr lang="en-US" dirty="0" smtClean="0"/>
              <a:t>personal autonomy;  </a:t>
            </a:r>
          </a:p>
          <a:p>
            <a:r>
              <a:rPr lang="en-US" dirty="0" smtClean="0"/>
              <a:t>the ability to think and function independently.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592564"/>
            <a:ext cx="8229600" cy="854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Mathematical Thinking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3449638"/>
            <a:ext cx="8229600" cy="26181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 ability to:</a:t>
            </a:r>
            <a:endParaRPr lang="en-US" dirty="0"/>
          </a:p>
          <a:p>
            <a:pPr lvl="1"/>
            <a:r>
              <a:rPr lang="en-US" dirty="0" smtClean="0"/>
              <a:t>recognize patterns;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eneralize common problem situations;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dentify errors; and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enerate alternative strategies.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1342" y="4983725"/>
            <a:ext cx="1874275" cy="1874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057273">
            <a:off x="1250244" y="1951062"/>
            <a:ext cx="6619889" cy="156966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dirty="0" smtClean="0"/>
              <a:t>Shifts in learning </a:t>
            </a:r>
            <a:r>
              <a:rPr lang="en-US" sz="4800" smtClean="0"/>
              <a:t>targets </a:t>
            </a:r>
          </a:p>
          <a:p>
            <a:r>
              <a:rPr lang="en-US" sz="4800" dirty="0" smtClean="0"/>
              <a:t>require shifts in evidence.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2800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89" y="274638"/>
            <a:ext cx="8419630" cy="1325562"/>
          </a:xfrm>
        </p:spPr>
        <p:txBody>
          <a:bodyPr>
            <a:normAutofit fontScale="90000"/>
          </a:bodyPr>
          <a:lstStyle/>
          <a:p>
            <a:r>
              <a:rPr lang="en-US" dirty="0"/>
              <a:t>Learning Criteria </a:t>
            </a:r>
            <a:r>
              <a:rPr lang="en-US" dirty="0" smtClean="0"/>
              <a:t>for </a:t>
            </a:r>
            <a:r>
              <a:rPr lang="en-US" dirty="0"/>
              <a:t>Mathematical Power and Mathematical Thinking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037" y="1600200"/>
            <a:ext cx="8560741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1. Everything you do in mathematics should make sense to you.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2. Whenever you get stuck, try to use what you know to get yourself unstuck.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3. You should be able to identify errors in answers, in the use of materials, and in thinking.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4. Whenever you do a computation, you should use a minimum of counting.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5. You should be able to perform calculations with a minimum of rote paper and pencil </a:t>
            </a:r>
            <a:r>
              <a:rPr lang="en-US" dirty="0" smtClean="0"/>
              <a:t>computations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6. When the strategy you are using isn't working, you should be willing to try another instead of </a:t>
            </a:r>
            <a:r>
              <a:rPr lang="en-US" dirty="0" smtClean="0"/>
              <a:t>giving </a:t>
            </a:r>
            <a:r>
              <a:rPr lang="en-US" dirty="0"/>
              <a:t>up.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7. You should be able to extend or change a problem situation by posing additional conditions </a:t>
            </a:r>
            <a:r>
              <a:rPr lang="en-US" dirty="0" smtClean="0"/>
              <a:t>or </a:t>
            </a:r>
            <a:r>
              <a:rPr lang="en-US" dirty="0"/>
              <a:t>questions. 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6453" y="5785011"/>
            <a:ext cx="6427785" cy="95410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Pick one of these and consider evidence... </a:t>
            </a:r>
          </a:p>
          <a:p>
            <a:r>
              <a:rPr lang="en-US" sz="2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and appropriate instructional activities.</a:t>
            </a:r>
            <a:endParaRPr lang="en-US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448" y="1804737"/>
            <a:ext cx="7429406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Is this a disposition constructed by those who master the concepts </a:t>
            </a:r>
            <a:r>
              <a:rPr lang="en-US" smtClean="0"/>
              <a:t>and skills? 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448" y="2925762"/>
            <a:ext cx="7873437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WRT 2 &amp; 3, they seem like skills enabled by a disposition that </a:t>
            </a:r>
            <a:r>
              <a:rPr lang="en-US" smtClean="0"/>
              <a:t>favors perseverance.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68052" y="4832440"/>
            <a:ext cx="3747373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This one is clearly a disposition target.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81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0" y="645757"/>
            <a:ext cx="4572000" cy="489364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/>
              <a:t>Weighting the </a:t>
            </a:r>
            <a:r>
              <a:rPr lang="en-US" sz="2400" dirty="0" smtClean="0"/>
              <a:t>various criteria</a:t>
            </a:r>
            <a:endParaRPr lang="en-US" sz="2400" dirty="0"/>
          </a:p>
          <a:p>
            <a:r>
              <a:rPr lang="en-US" dirty="0"/>
              <a:t> </a:t>
            </a:r>
          </a:p>
          <a:p>
            <a:r>
              <a:rPr lang="en-US" dirty="0"/>
              <a:t> </a:t>
            </a:r>
          </a:p>
          <a:p>
            <a:r>
              <a:rPr lang="en-US" u="sng" dirty="0"/>
              <a:t>example weight		Criterion                </a:t>
            </a:r>
            <a:endParaRPr lang="en-US" dirty="0"/>
          </a:p>
          <a:p>
            <a:r>
              <a:rPr lang="en-US" dirty="0"/>
              <a:t>		10%			</a:t>
            </a:r>
            <a:r>
              <a:rPr lang="en-US" dirty="0" smtClean="0"/>
              <a:t>Understanding</a:t>
            </a:r>
            <a:endParaRPr lang="en-US" dirty="0"/>
          </a:p>
          <a:p>
            <a:r>
              <a:rPr lang="en-US" dirty="0"/>
              <a:t>		10%			Getting </a:t>
            </a:r>
            <a:r>
              <a:rPr lang="en-US" dirty="0" smtClean="0"/>
              <a:t>Unstuck</a:t>
            </a:r>
            <a:endParaRPr lang="en-US" dirty="0"/>
          </a:p>
          <a:p>
            <a:r>
              <a:rPr lang="en-US" dirty="0"/>
              <a:t>		5%			</a:t>
            </a:r>
            <a:r>
              <a:rPr lang="en-US" dirty="0" smtClean="0"/>
              <a:t>Spotting Errors</a:t>
            </a:r>
            <a:endParaRPr lang="en-US" dirty="0"/>
          </a:p>
          <a:p>
            <a:r>
              <a:rPr lang="en-US" dirty="0"/>
              <a:t>		5%			</a:t>
            </a:r>
            <a:r>
              <a:rPr lang="en-US" dirty="0" smtClean="0"/>
              <a:t>Minimizing Counting</a:t>
            </a:r>
            <a:endParaRPr lang="en-US" dirty="0"/>
          </a:p>
          <a:p>
            <a:r>
              <a:rPr lang="en-US" dirty="0"/>
              <a:t>		5%			</a:t>
            </a:r>
            <a:r>
              <a:rPr lang="en-US" dirty="0" smtClean="0"/>
              <a:t>Minimizing </a:t>
            </a:r>
            <a:r>
              <a:rPr lang="en-US" dirty="0"/>
              <a:t>R</a:t>
            </a:r>
            <a:r>
              <a:rPr lang="en-US" dirty="0" smtClean="0"/>
              <a:t>ote </a:t>
            </a:r>
            <a:r>
              <a:rPr lang="en-US" dirty="0" err="1"/>
              <a:t>p&amp;</a:t>
            </a:r>
            <a:r>
              <a:rPr lang="en-US" dirty="0" err="1" smtClean="0"/>
              <a:t>p</a:t>
            </a:r>
            <a:endParaRPr lang="en-US" dirty="0"/>
          </a:p>
          <a:p>
            <a:r>
              <a:rPr lang="en-US" dirty="0"/>
              <a:t>		10%			</a:t>
            </a:r>
            <a:r>
              <a:rPr lang="en-US" dirty="0" smtClean="0"/>
              <a:t>Perseverance</a:t>
            </a:r>
            <a:r>
              <a:rPr lang="en-US" dirty="0"/>
              <a:t>		</a:t>
            </a:r>
          </a:p>
          <a:p>
            <a:r>
              <a:rPr lang="en-US" dirty="0"/>
              <a:t>		10%			Problem </a:t>
            </a:r>
            <a:r>
              <a:rPr lang="en-US" dirty="0" smtClean="0"/>
              <a:t>Extension</a:t>
            </a:r>
            <a:endParaRPr lang="en-US" dirty="0"/>
          </a:p>
          <a:p>
            <a:r>
              <a:rPr lang="en-US" dirty="0"/>
              <a:t>		20%			Tests &amp; </a:t>
            </a:r>
            <a:r>
              <a:rPr lang="en-US" dirty="0" smtClean="0"/>
              <a:t>Quizzes</a:t>
            </a:r>
            <a:r>
              <a:rPr lang="en-US" dirty="0"/>
              <a:t>	</a:t>
            </a:r>
          </a:p>
          <a:p>
            <a:r>
              <a:rPr lang="en-US" dirty="0"/>
              <a:t>		15%			</a:t>
            </a:r>
            <a:r>
              <a:rPr lang="en-US" dirty="0" smtClean="0"/>
              <a:t>Homework</a:t>
            </a:r>
            <a:endParaRPr lang="en-US" dirty="0"/>
          </a:p>
          <a:p>
            <a:r>
              <a:rPr lang="en-US" u="sng" dirty="0"/>
              <a:t>		10%		</a:t>
            </a:r>
            <a:r>
              <a:rPr lang="en-US" u="sng" dirty="0" smtClean="0"/>
              <a:t>etc</a:t>
            </a:r>
            <a:r>
              <a:rPr lang="en-US" u="sng" dirty="0"/>
              <a:t>.                                  </a:t>
            </a:r>
            <a:endParaRPr lang="en-US" dirty="0"/>
          </a:p>
          <a:p>
            <a:r>
              <a:rPr lang="en-US" dirty="0"/>
              <a:t> </a:t>
            </a:r>
          </a:p>
          <a:p>
            <a:r>
              <a:rPr lang="en-US" b="1" dirty="0"/>
              <a:t>		100%			Total Grade</a:t>
            </a:r>
            <a:endParaRPr lang="en-US" dirty="0"/>
          </a:p>
          <a:p>
            <a:r>
              <a:rPr lang="en-US" dirty="0"/>
              <a:t> </a:t>
            </a:r>
          </a:p>
        </p:txBody>
      </p:sp>
      <p:sp>
        <p:nvSpPr>
          <p:cNvPr id="2" name="Rounded Rectangle 1"/>
          <p:cNvSpPr/>
          <p:nvPr/>
        </p:nvSpPr>
        <p:spPr>
          <a:xfrm>
            <a:off x="1814285" y="1354667"/>
            <a:ext cx="5067905" cy="4184738"/>
          </a:xfrm>
          <a:prstGeom prst="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40000" dist="35687" dir="5400000" sx="101000" sy="101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1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1-20 at 9.17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0"/>
            <a:ext cx="74062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1-20 at 9.18.3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0"/>
            <a:ext cx="85490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47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5-11-02 at 8.21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" y="354384"/>
            <a:ext cx="8953500" cy="4165600"/>
          </a:xfrm>
          <a:prstGeom prst="rect">
            <a:avLst/>
          </a:prstGeom>
        </p:spPr>
      </p:pic>
      <p:pic>
        <p:nvPicPr>
          <p:cNvPr id="6" name="Picture 5" descr="Screen shot 2015-03-04 at 5.17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874" y="2275496"/>
            <a:ext cx="7357450" cy="2244488"/>
          </a:xfrm>
          <a:prstGeom prst="rect">
            <a:avLst/>
          </a:prstGeom>
          <a:effectLst>
            <a:outerShdw blurRad="50800" dist="152400" dir="2700000" algn="tl" rotWithShape="0">
              <a:srgbClr val="000000">
                <a:alpha val="36000"/>
              </a:srgbClr>
            </a:outerShdw>
          </a:effectLst>
        </p:spPr>
      </p:pic>
      <p:sp>
        <p:nvSpPr>
          <p:cNvPr id="7" name="Frame 6"/>
          <p:cNvSpPr/>
          <p:nvPr/>
        </p:nvSpPr>
        <p:spPr>
          <a:xfrm>
            <a:off x="2227816" y="4240176"/>
            <a:ext cx="807179" cy="355141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Screen shot 2015-03-04 at 4.59.5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61" y="2130849"/>
            <a:ext cx="8176891" cy="3895796"/>
          </a:xfrm>
          <a:prstGeom prst="rect">
            <a:avLst/>
          </a:prstGeom>
          <a:effectLst>
            <a:outerShdw blurRad="50800" dist="152400" dir="2700000" algn="tl" rotWithShape="0">
              <a:srgbClr val="000000">
                <a:alpha val="36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11694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150</Words>
  <Application>Microsoft Macintosh PowerPoint</Application>
  <PresentationFormat>On-screen Show 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Calibri</vt:lpstr>
      <vt:lpstr>Arial</vt:lpstr>
      <vt:lpstr>Office Theme</vt:lpstr>
      <vt:lpstr>“On the Nature of Teaching and Assessing ‘Mathematical Power’ and ‘Mathematical Thinking’” J. Greenwood</vt:lpstr>
      <vt:lpstr>Mathematical Power</vt:lpstr>
      <vt:lpstr>Learning Criteria for Mathematical Power and Mathematical Thinking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the Nature of Teaching and Assessing “Mathematical Power” and “Mathematical Thinking”</dc:title>
  <dc:creator>Mark Roddy</dc:creator>
  <cp:lastModifiedBy>Microsoft Office User</cp:lastModifiedBy>
  <cp:revision>19</cp:revision>
  <cp:lastPrinted>2016-11-17T16:27:04Z</cp:lastPrinted>
  <dcterms:created xsi:type="dcterms:W3CDTF">2012-02-21T20:07:27Z</dcterms:created>
  <dcterms:modified xsi:type="dcterms:W3CDTF">2016-11-17T16:27:14Z</dcterms:modified>
</cp:coreProperties>
</file>